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2" r:id="rId4"/>
    <p:sldId id="276" r:id="rId5"/>
    <p:sldId id="262" r:id="rId6"/>
    <p:sldId id="263" r:id="rId7"/>
    <p:sldId id="273" r:id="rId8"/>
    <p:sldId id="267" r:id="rId9"/>
    <p:sldId id="261" r:id="rId10"/>
    <p:sldId id="271" r:id="rId11"/>
    <p:sldId id="274" r:id="rId12"/>
    <p:sldId id="27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ome page" id="{C4AAD6ED-374B-4716-AE8F-069DE76836A8}">
          <p14:sldIdLst>
            <p14:sldId id="256"/>
          </p14:sldIdLst>
        </p14:section>
        <p14:section name="Problem statement" id="{7008B45E-DB88-424C-95B5-927C1B716AEF}">
          <p14:sldIdLst>
            <p14:sldId id="257"/>
          </p14:sldIdLst>
        </p14:section>
        <p14:section name="Tools" id="{D85A0287-E4F1-4678-B6ED-CAD0B09E4F9E}">
          <p14:sldIdLst>
            <p14:sldId id="272"/>
          </p14:sldIdLst>
        </p14:section>
        <p14:section name="Glance" id="{AD620C50-4647-41E5-BE62-28E8AEF2D644}">
          <p14:sldIdLst>
            <p14:sldId id="276"/>
            <p14:sldId id="262"/>
          </p14:sldIdLst>
        </p14:section>
        <p14:section name="Example" id="{AF6DD5A9-145B-4B8D-8474-4C53BFD971D2}">
          <p14:sldIdLst>
            <p14:sldId id="263"/>
            <p14:sldId id="273"/>
            <p14:sldId id="267"/>
          </p14:sldIdLst>
        </p14:section>
        <p14:section name="Flow Chart" id="{9A64F9AB-9902-45AC-82CD-E646E088CAFE}">
          <p14:sldIdLst>
            <p14:sldId id="261"/>
          </p14:sldIdLst>
        </p14:section>
        <p14:section name="Challenges" id="{4E89DC89-371F-415E-8024-66CBCA67BF21}">
          <p14:sldIdLst>
            <p14:sldId id="271"/>
          </p14:sldIdLst>
        </p14:section>
        <p14:section name="e-Bill" id="{E0102CD4-AC80-4EBE-86AD-66279294460F}">
          <p14:sldIdLst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E3F3"/>
    <a:srgbClr val="9E9E9E"/>
    <a:srgbClr val="4472C4"/>
    <a:srgbClr val="3B4F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BBBD9D-541B-4500-A054-9175AC2F59A6}" v="289" dt="2023-02-06T08:54:57.5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79" autoAdjust="0"/>
    <p:restoredTop sz="94660"/>
  </p:normalViewPr>
  <p:slideViewPr>
    <p:cSldViewPr snapToGrid="0">
      <p:cViewPr varScale="1">
        <p:scale>
          <a:sx n="91" d="100"/>
          <a:sy n="91" d="100"/>
        </p:scale>
        <p:origin x="60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78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gif>
</file>

<file path=ppt/media/image3.png>
</file>

<file path=ppt/media/image4.pn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3F250-3011-E416-281E-B97B7632CD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D35824-212F-68EE-A3F3-F23EF90DE3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F40A1-E38F-CA4D-4CAB-AFA0E0316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AD2CA-16F9-4BBA-9447-EA2E7B879EF2}" type="datetimeFigureOut">
              <a:rPr lang="en-US" smtClean="0"/>
              <a:t>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B1AAF0-AB43-1A92-9196-745A11D7B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07CD12-3781-3ADE-7A7B-91CB515BE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654F0-0EA1-4043-AF78-824553B78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375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DA1FA-5257-0DC4-8A83-F5C44870A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3ED5A0-A5C6-9255-BF66-CFF518B418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C343A-F28A-08CC-30E1-FC253D968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AD2CA-16F9-4BBA-9447-EA2E7B879EF2}" type="datetimeFigureOut">
              <a:rPr lang="en-US" smtClean="0"/>
              <a:t>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81F840-A63F-D618-6423-DDEC30249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F89E9-F3DC-ABAE-D97B-8EA53106F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654F0-0EA1-4043-AF78-824553B78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102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70FB7-1F47-1F54-2A6E-D7FDDF1F28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53FFE2-6276-DC3F-1D7C-86CEAC2253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56550-14E6-A02F-3131-B600F7D1F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AD2CA-16F9-4BBA-9447-EA2E7B879EF2}" type="datetimeFigureOut">
              <a:rPr lang="en-US" smtClean="0"/>
              <a:t>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0C060-16D3-DE87-EBD2-E06B43A3A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DE493-2591-76C6-1EAB-558ED66F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654F0-0EA1-4043-AF78-824553B78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773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181C8-989E-D676-DDBD-9681D3CF5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BAD5F-1C4A-072B-3792-E24FA7AFC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498D45-561D-4436-4395-6410B2DDB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AD2CA-16F9-4BBA-9447-EA2E7B879EF2}" type="datetimeFigureOut">
              <a:rPr lang="en-US" smtClean="0"/>
              <a:t>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3C4520-0902-0720-2340-179C39D3C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A231C-A6A4-C32B-93AE-C6AF5F288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654F0-0EA1-4043-AF78-824553B78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641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61FF9-D577-CDAC-5E9F-62CC524DC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6D6FFB-1E8E-43E7-E62F-36558801B1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E560E-3B45-715F-9E6E-12D8B292A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AD2CA-16F9-4BBA-9447-EA2E7B879EF2}" type="datetimeFigureOut">
              <a:rPr lang="en-US" smtClean="0"/>
              <a:t>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8ADAE9-686F-E965-0498-F9433D47D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EC34DA-0E3A-C6C7-D9E1-8A610BDE8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654F0-0EA1-4043-AF78-824553B78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625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15B4A-180B-5421-37EF-E8C8CE393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A6DD6-E6CD-0190-EC91-ADB4922DF4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84992B-B750-D1CA-728F-344EC15F53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18970B-EEC4-A73D-3281-AE617851F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AD2CA-16F9-4BBA-9447-EA2E7B879EF2}" type="datetimeFigureOut">
              <a:rPr lang="en-US" smtClean="0"/>
              <a:t>2/11/2023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34BEE7-1D76-D05A-7BD0-C475937CA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5BD341-6A3C-2DAF-D787-0399B7542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654F0-0EA1-4043-AF78-824553B78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201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40813-0D87-4C4C-B4DF-77E202E26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4C1D3C-5F1F-EC9C-7DC5-30420379DA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5033F8-1182-5CBD-43C8-C4DB40B806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64EBA0-BB7E-3928-8CB6-F1C18E72FC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883417-01F3-307C-6AAC-4D7D486D85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37B664-320A-F2DC-E7D4-2A1048E0A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AD2CA-16F9-4BBA-9447-EA2E7B879EF2}" type="datetimeFigureOut">
              <a:rPr lang="en-US" smtClean="0"/>
              <a:t>2/11/2023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00B7B8-A01C-FC62-1931-1EBA34B34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9292DC-4F25-845F-83EF-8C664FF2A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654F0-0EA1-4043-AF78-824553B78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897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9662F-0F0A-4A0E-36A9-A11292EA1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9360D-4167-925E-0BC1-81C9A641D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AD2CA-16F9-4BBA-9447-EA2E7B879EF2}" type="datetimeFigureOut">
              <a:rPr lang="en-US" smtClean="0"/>
              <a:t>2/11/2023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817DBD-8909-4037-46A7-C5FEF4441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12DFA2-0412-24DD-687A-3A387FF6C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654F0-0EA1-4043-AF78-824553B78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238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F6373B-FDBA-7F19-CC34-BD496E6E6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AD2CA-16F9-4BBA-9447-EA2E7B879EF2}" type="datetimeFigureOut">
              <a:rPr lang="en-US" smtClean="0"/>
              <a:t>2/11/2023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CBA533-4C1C-6301-9514-B4CCCF532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533BDB-E09B-C053-BF78-E992EDFFB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654F0-0EA1-4043-AF78-824553B78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054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082DF-4FAA-60B1-27E9-0A78D8144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C4A37-1977-D26E-39B6-CD5DB3CFD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2D0CAA-EEDB-1324-21E0-A1ABC662F9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C7F965-CAB3-C899-350A-7B7A49C9E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AD2CA-16F9-4BBA-9447-EA2E7B879EF2}" type="datetimeFigureOut">
              <a:rPr lang="en-US" smtClean="0"/>
              <a:t>2/11/2023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1C9002-C4CD-46FA-4591-A95126384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06DF9D-2443-2564-1627-15817CFCF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654F0-0EA1-4043-AF78-824553B78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499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1D0B9-44A6-0467-5EAD-868AB5A47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9608A6-7BAD-7FF6-2B6E-FB26EA5C1A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E18089-4E44-1181-80D0-ACA7F2AD3A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B04CFE-B9F4-B291-C0E7-0A340F4F3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AD2CA-16F9-4BBA-9447-EA2E7B879EF2}" type="datetimeFigureOut">
              <a:rPr lang="en-US" smtClean="0"/>
              <a:t>2/11/2023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B9BBD-E240-5123-CB81-F1D216C4A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1F356B-76B6-F65C-E60A-8251507D4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654F0-0EA1-4043-AF78-824553B78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161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A7879C-8015-0867-C6A0-DBFC61212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1768D5-5D0B-CAA0-DAF9-07033935B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AD132-E24F-21B6-4045-488FAA0312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EAD2CA-16F9-4BBA-9447-EA2E7B879EF2}" type="datetimeFigureOut">
              <a:rPr lang="en-US" smtClean="0"/>
              <a:t>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AFB76-6098-B023-4670-21C1D30D90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EE0B1A-25BD-9B85-DBA2-039F454DB8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5654F0-0EA1-4043-AF78-824553B78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58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C861361-11FF-924A-BA77-14885ADD9D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5313" y1="42188" x2="54297" y2="42969"/>
                        <a14:foregroundMark x1="42969" y1="11328" x2="46094" y2="10156"/>
                        <a14:foregroundMark x1="26953" y1="73828" x2="30859" y2="73438"/>
                        <a14:foregroundMark x1="41016" y1="71094" x2="54297" y2="71094"/>
                        <a14:foregroundMark x1="11719" y1="72266" x2="11719" y2="72266"/>
                        <a14:foregroundMark x1="14453" y1="73828" x2="14453" y2="73828"/>
                        <a14:foregroundMark x1="82422" y1="76172" x2="82422" y2="76172"/>
                        <a14:foregroundMark x1="86328" y1="75391" x2="86328" y2="75391"/>
                        <a14:foregroundMark x1="86328" y1="75391" x2="86328" y2="75391"/>
                        <a14:foregroundMark x1="27734" y1="76172" x2="27734" y2="76172"/>
                        <a14:foregroundMark x1="30078" y1="75391" x2="30078" y2="75391"/>
                        <a14:foregroundMark x1="30078" y1="75391" x2="30078" y2="75391"/>
                        <a14:foregroundMark x1="30469" y1="75781" x2="30469" y2="75781"/>
                        <a14:foregroundMark x1="32031" y1="79688" x2="32031" y2="796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036" t="6551" r="7630" b="6602"/>
          <a:stretch/>
        </p:blipFill>
        <p:spPr>
          <a:xfrm>
            <a:off x="9421794" y="90105"/>
            <a:ext cx="1405467" cy="146473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BF13CE4-24B3-C0F1-FB21-643CCCB6E0A9}"/>
              </a:ext>
            </a:extLst>
          </p:cNvPr>
          <p:cNvSpPr/>
          <p:nvPr/>
        </p:nvSpPr>
        <p:spPr>
          <a:xfrm>
            <a:off x="0" y="6273478"/>
            <a:ext cx="12192000" cy="5845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55D4BE7-9AFE-E808-150A-99696D4C0CF9}"/>
              </a:ext>
            </a:extLst>
          </p:cNvPr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B1D513F-F94A-C753-8D20-E17AFAED3F41}"/>
              </a:ext>
            </a:extLst>
          </p:cNvPr>
          <p:cNvSpPr txBox="1"/>
          <p:nvPr/>
        </p:nvSpPr>
        <p:spPr>
          <a:xfrm>
            <a:off x="1147717" y="1808703"/>
            <a:ext cx="989656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Arial Narrow" panose="020B0606020202030204" pitchFamily="34" charset="0"/>
              </a:rPr>
              <a:t>A State-level Azadi Ka Amrit Mahotsav Hackathon 2022</a:t>
            </a:r>
          </a:p>
          <a:p>
            <a:pPr algn="ctr"/>
            <a:endParaRPr lang="en-US" sz="2400" b="1" dirty="0">
              <a:latin typeface="Arial Narrow" panose="020B0606020202030204" pitchFamily="34" charset="0"/>
            </a:endParaRPr>
          </a:p>
          <a:p>
            <a:pPr algn="ctr"/>
            <a:r>
              <a:rPr lang="en-US" sz="2400" b="1" dirty="0">
                <a:latin typeface="Arial Narrow" panose="020B0606020202030204" pitchFamily="34" charset="0"/>
              </a:rPr>
              <a:t>Organized By Education Department (Higher &amp; Technical) Government Of Gujarat</a:t>
            </a:r>
          </a:p>
          <a:p>
            <a:pPr algn="ctr"/>
            <a:endParaRPr lang="en-US" sz="2400" b="1" dirty="0"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latin typeface="Arial Narrow" panose="020B0606020202030204" pitchFamily="34" charset="0"/>
            </a:endParaRPr>
          </a:p>
          <a:p>
            <a:pPr algn="ctr"/>
            <a:r>
              <a:rPr lang="en-US" sz="2000" b="1" dirty="0">
                <a:latin typeface="Arial Narrow" panose="020B0606020202030204" pitchFamily="34" charset="0"/>
              </a:rPr>
              <a:t>Problem Statement : E-challan Payment</a:t>
            </a:r>
          </a:p>
          <a:p>
            <a:pPr algn="ctr"/>
            <a:endParaRPr lang="en-US" sz="2000" b="1" dirty="0">
              <a:latin typeface="Arial Narrow" panose="020B0606020202030204" pitchFamily="34" charset="0"/>
            </a:endParaRPr>
          </a:p>
          <a:p>
            <a:pPr algn="ctr"/>
            <a:r>
              <a:rPr lang="en-US" sz="2000" b="1" dirty="0">
                <a:latin typeface="Arial Narrow" panose="020B0606020202030204" pitchFamily="34" charset="0"/>
              </a:rPr>
              <a:t>Team Leader: Harsh Sonaiya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E1C233-9F86-708F-A300-0491210B2278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contrast="-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134" y="-316125"/>
            <a:ext cx="2277192" cy="22771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9D82CF3-A9BC-4922-9970-09866C1B885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961" y="2396614"/>
            <a:ext cx="3342639" cy="1624946"/>
          </a:xfrm>
          <a:prstGeom prst="rect">
            <a:avLst/>
          </a:prstGeom>
        </p:spPr>
      </p:pic>
      <p:sp>
        <p:nvSpPr>
          <p:cNvPr id="8" name="Right Triangle 7">
            <a:extLst>
              <a:ext uri="{FF2B5EF4-FFF2-40B4-BE49-F238E27FC236}">
                <a16:creationId xmlns:a16="http://schemas.microsoft.com/office/drawing/2014/main" id="{0162409A-14DA-2E89-5F57-71B2FC5F3E7B}"/>
              </a:ext>
            </a:extLst>
          </p:cNvPr>
          <p:cNvSpPr/>
          <p:nvPr/>
        </p:nvSpPr>
        <p:spPr>
          <a:xfrm rot="16200000" flipH="1">
            <a:off x="10850880" y="-30480"/>
            <a:ext cx="1310640" cy="1371600"/>
          </a:xfrm>
          <a:prstGeom prst="rtTriangle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098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DCDB9F-CC19-BBF3-A9F1-26A23D056924}"/>
              </a:ext>
            </a:extLst>
          </p:cNvPr>
          <p:cNvSpPr/>
          <p:nvPr/>
        </p:nvSpPr>
        <p:spPr>
          <a:xfrm>
            <a:off x="0" y="6273478"/>
            <a:ext cx="12192000" cy="5845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3361870-B77C-80F4-7FC0-C0BA80ECD5D2}"/>
              </a:ext>
            </a:extLst>
          </p:cNvPr>
          <p:cNvSpPr/>
          <p:nvPr/>
        </p:nvSpPr>
        <p:spPr>
          <a:xfrm>
            <a:off x="11572" y="6398754"/>
            <a:ext cx="12192000" cy="4572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E65A1383-D18D-6171-45D6-A38BB71D03B3}"/>
              </a:ext>
            </a:extLst>
          </p:cNvPr>
          <p:cNvSpPr/>
          <p:nvPr/>
        </p:nvSpPr>
        <p:spPr>
          <a:xfrm rot="16200000" flipH="1">
            <a:off x="10850880" y="-30480"/>
            <a:ext cx="1310640" cy="1371600"/>
          </a:xfrm>
          <a:prstGeom prst="rtTriangle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78F6B9-E313-1F73-D07F-9A3D9193DC7E}"/>
              </a:ext>
            </a:extLst>
          </p:cNvPr>
          <p:cNvSpPr txBox="1"/>
          <p:nvPr/>
        </p:nvSpPr>
        <p:spPr>
          <a:xfrm>
            <a:off x="2220877" y="393710"/>
            <a:ext cx="7740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Challenges/Risks In Implementing Prototype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15FABB-884E-28C4-90C4-C1AB9EB9D631}"/>
              </a:ext>
            </a:extLst>
          </p:cNvPr>
          <p:cNvSpPr txBox="1"/>
          <p:nvPr/>
        </p:nvSpPr>
        <p:spPr>
          <a:xfrm>
            <a:off x="152400" y="1513840"/>
            <a:ext cx="11877040" cy="1900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Main challenge in our E-challan collection system is the collaboration of government with private sector.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Managing large databases and servers of Government of Gujarat, Torrent Power/GEB and their database management is a big problem for developers.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Depending on the region appropriate body needs to be integrated.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If RTO doesn’t have the updated information it will be a barrier in our system.</a:t>
            </a:r>
          </a:p>
        </p:txBody>
      </p:sp>
    </p:spTree>
    <p:extLst>
      <p:ext uri="{BB962C8B-B14F-4D97-AF65-F5344CB8AC3E}">
        <p14:creationId xmlns:p14="http://schemas.microsoft.com/office/powerpoint/2010/main" val="2909363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3E0E32B-6F89-0995-84CF-591530F5E162}"/>
              </a:ext>
            </a:extLst>
          </p:cNvPr>
          <p:cNvGrpSpPr/>
          <p:nvPr/>
        </p:nvGrpSpPr>
        <p:grpSpPr>
          <a:xfrm>
            <a:off x="0" y="6273478"/>
            <a:ext cx="12203572" cy="584522"/>
            <a:chOff x="0" y="6273478"/>
            <a:chExt cx="12203572" cy="58452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7DCDB9F-CC19-BBF3-A9F1-26A23D056924}"/>
                </a:ext>
              </a:extLst>
            </p:cNvPr>
            <p:cNvSpPr/>
            <p:nvPr/>
          </p:nvSpPr>
          <p:spPr>
            <a:xfrm>
              <a:off x="0" y="6273478"/>
              <a:ext cx="12192000" cy="58452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3361870-B77C-80F4-7FC0-C0BA80ECD5D2}"/>
                </a:ext>
              </a:extLst>
            </p:cNvPr>
            <p:cNvSpPr/>
            <p:nvPr/>
          </p:nvSpPr>
          <p:spPr>
            <a:xfrm>
              <a:off x="11572" y="6398754"/>
              <a:ext cx="12192000" cy="4572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0201CEBD-B2BB-5DFF-24B4-B9B5DD9B52A9}"/>
              </a:ext>
            </a:extLst>
          </p:cNvPr>
          <p:cNvSpPr/>
          <p:nvPr/>
        </p:nvSpPr>
        <p:spPr>
          <a:xfrm rot="16200000" flipH="1">
            <a:off x="10850880" y="-30480"/>
            <a:ext cx="1310640" cy="1371600"/>
          </a:xfrm>
          <a:prstGeom prst="rtTriangle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5587707-272E-2376-165A-8A789C2086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183" y="111760"/>
            <a:ext cx="4846778" cy="60147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613C1C35-5D9B-AC82-1692-57219B38F524}"/>
              </a:ext>
            </a:extLst>
          </p:cNvPr>
          <p:cNvSpPr txBox="1"/>
          <p:nvPr/>
        </p:nvSpPr>
        <p:spPr>
          <a:xfrm>
            <a:off x="241584" y="284480"/>
            <a:ext cx="23063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/>
              <a:t>Final</a:t>
            </a:r>
            <a:r>
              <a:rPr lang="en-US" b="1" u="sng" dirty="0"/>
              <a:t> </a:t>
            </a:r>
            <a:r>
              <a:rPr lang="en-US" sz="2800" b="1" u="sng" dirty="0"/>
              <a:t>Outcome</a:t>
            </a:r>
            <a:endParaRPr lang="en-US" b="1" u="sng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E16CC9-A31C-2558-5C83-2B4485BFD3F7}"/>
              </a:ext>
            </a:extLst>
          </p:cNvPr>
          <p:cNvSpPr/>
          <p:nvPr/>
        </p:nvSpPr>
        <p:spPr>
          <a:xfrm>
            <a:off x="3758521" y="1239520"/>
            <a:ext cx="1590719" cy="601980"/>
          </a:xfrm>
          <a:prstGeom prst="rect">
            <a:avLst/>
          </a:prstGeom>
          <a:noFill/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378D3E2-21A1-C430-4EEC-A5B56449F6A8}"/>
              </a:ext>
            </a:extLst>
          </p:cNvPr>
          <p:cNvSpPr/>
          <p:nvPr/>
        </p:nvSpPr>
        <p:spPr>
          <a:xfrm>
            <a:off x="6107572" y="2786380"/>
            <a:ext cx="2423389" cy="1303020"/>
          </a:xfrm>
          <a:prstGeom prst="rect">
            <a:avLst/>
          </a:prstGeom>
          <a:noFill/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C5D757-02BA-9446-1DAA-7B166F636EB8}"/>
              </a:ext>
            </a:extLst>
          </p:cNvPr>
          <p:cNvSpPr/>
          <p:nvPr/>
        </p:nvSpPr>
        <p:spPr>
          <a:xfrm>
            <a:off x="3758521" y="2146300"/>
            <a:ext cx="1285919" cy="533400"/>
          </a:xfrm>
          <a:prstGeom prst="rect">
            <a:avLst/>
          </a:prstGeom>
          <a:noFill/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2252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3E0E32B-6F89-0995-84CF-591530F5E162}"/>
              </a:ext>
            </a:extLst>
          </p:cNvPr>
          <p:cNvGrpSpPr/>
          <p:nvPr/>
        </p:nvGrpSpPr>
        <p:grpSpPr>
          <a:xfrm>
            <a:off x="0" y="6273478"/>
            <a:ext cx="12203572" cy="584522"/>
            <a:chOff x="0" y="6273478"/>
            <a:chExt cx="12203572" cy="58452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7DCDB9F-CC19-BBF3-A9F1-26A23D056924}"/>
                </a:ext>
              </a:extLst>
            </p:cNvPr>
            <p:cNvSpPr/>
            <p:nvPr/>
          </p:nvSpPr>
          <p:spPr>
            <a:xfrm>
              <a:off x="0" y="6273478"/>
              <a:ext cx="12192000" cy="58452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3361870-B77C-80F4-7FC0-C0BA80ECD5D2}"/>
                </a:ext>
              </a:extLst>
            </p:cNvPr>
            <p:cNvSpPr/>
            <p:nvPr/>
          </p:nvSpPr>
          <p:spPr>
            <a:xfrm>
              <a:off x="11572" y="6398754"/>
              <a:ext cx="12192000" cy="4572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0201CEBD-B2BB-5DFF-24B4-B9B5DD9B52A9}"/>
              </a:ext>
            </a:extLst>
          </p:cNvPr>
          <p:cNvSpPr/>
          <p:nvPr/>
        </p:nvSpPr>
        <p:spPr>
          <a:xfrm rot="16200000" flipH="1">
            <a:off x="10850880" y="-30480"/>
            <a:ext cx="1310640" cy="1371600"/>
          </a:xfrm>
          <a:prstGeom prst="rtTriangle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6B245C0-0AEF-76E4-A2EB-35E37908AC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2611" y="0"/>
            <a:ext cx="4846778" cy="6146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1B76A61-7771-F3F4-E144-3F0712EA29EC}"/>
              </a:ext>
            </a:extLst>
          </p:cNvPr>
          <p:cNvSpPr/>
          <p:nvPr/>
        </p:nvSpPr>
        <p:spPr>
          <a:xfrm>
            <a:off x="3977782" y="1386840"/>
            <a:ext cx="2026778" cy="1287780"/>
          </a:xfrm>
          <a:prstGeom prst="rect">
            <a:avLst/>
          </a:prstGeom>
          <a:noFill/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9F7E6C-FE16-3D75-6BA9-D4C463D8A01F}"/>
              </a:ext>
            </a:extLst>
          </p:cNvPr>
          <p:cNvSpPr/>
          <p:nvPr/>
        </p:nvSpPr>
        <p:spPr>
          <a:xfrm>
            <a:off x="7399028" y="5829300"/>
            <a:ext cx="864856" cy="266700"/>
          </a:xfrm>
          <a:prstGeom prst="rect">
            <a:avLst/>
          </a:prstGeom>
          <a:noFill/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848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DCDB9F-CC19-BBF3-A9F1-26A23D056924}"/>
              </a:ext>
            </a:extLst>
          </p:cNvPr>
          <p:cNvSpPr/>
          <p:nvPr/>
        </p:nvSpPr>
        <p:spPr>
          <a:xfrm>
            <a:off x="0" y="6273478"/>
            <a:ext cx="12192000" cy="5845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3361870-B77C-80F4-7FC0-C0BA80ECD5D2}"/>
              </a:ext>
            </a:extLst>
          </p:cNvPr>
          <p:cNvSpPr/>
          <p:nvPr/>
        </p:nvSpPr>
        <p:spPr>
          <a:xfrm>
            <a:off x="11572" y="6398754"/>
            <a:ext cx="12192000" cy="4572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DD2689-47A5-6A0A-3235-81A58AE24AC9}"/>
              </a:ext>
            </a:extLst>
          </p:cNvPr>
          <p:cNvSpPr txBox="1"/>
          <p:nvPr/>
        </p:nvSpPr>
        <p:spPr>
          <a:xfrm>
            <a:off x="517517" y="845463"/>
            <a:ext cx="11156965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/>
              <a:t>Problem ID : </a:t>
            </a:r>
            <a:r>
              <a:rPr lang="en-US" sz="1600" dirty="0"/>
              <a:t>PID697</a:t>
            </a:r>
          </a:p>
          <a:p>
            <a:pPr algn="just"/>
            <a:endParaRPr lang="en-US" sz="1600" b="1" dirty="0"/>
          </a:p>
          <a:p>
            <a:pPr algn="just"/>
            <a:r>
              <a:rPr lang="en-US" sz="1600" b="1" dirty="0"/>
              <a:t>Challenge Title : </a:t>
            </a:r>
            <a:r>
              <a:rPr lang="en-US" sz="1600" dirty="0"/>
              <a:t>E-challan</a:t>
            </a:r>
            <a:r>
              <a:rPr lang="en-US" sz="1600" b="1" dirty="0"/>
              <a:t> </a:t>
            </a:r>
            <a:r>
              <a:rPr lang="en-US" sz="1600" dirty="0"/>
              <a:t>Payment</a:t>
            </a:r>
          </a:p>
          <a:p>
            <a:pPr algn="just"/>
            <a:endParaRPr lang="en-US" sz="1600" b="1" dirty="0"/>
          </a:p>
          <a:p>
            <a:pPr algn="just"/>
            <a:r>
              <a:rPr lang="en-US" sz="1600" b="1" dirty="0"/>
              <a:t>Name Of The Office : </a:t>
            </a:r>
            <a:r>
              <a:rPr lang="en-US" sz="1600" dirty="0"/>
              <a:t>The Smart City Ahmedabad Development Ltd.</a:t>
            </a:r>
          </a:p>
          <a:p>
            <a:pPr algn="just"/>
            <a:endParaRPr lang="en-US" sz="1600" b="1" dirty="0"/>
          </a:p>
          <a:p>
            <a:pPr algn="just"/>
            <a:r>
              <a:rPr lang="en-US" sz="1600" b="1" dirty="0"/>
              <a:t>Challenge Description With Context : </a:t>
            </a:r>
            <a:r>
              <a:rPr lang="en-US" sz="1600" dirty="0"/>
              <a:t>Out of the total E-challans issued in the current times, only 30-35% are responded to by the citizens. Lacs of challans are generated each day, the manpower limitation leads to issuing of only a thousand of them. This non-issuance of challans causes revenue loss as backdated challans can always be disputed. Therefore, currently only 30% citizens actually end up paying challans that are issued to them. problem to be addressed here is how can the rate of fine payers be increased using a digital solution? Better E-challan collection.</a:t>
            </a:r>
          </a:p>
          <a:p>
            <a:pPr algn="just"/>
            <a:endParaRPr lang="en-US" sz="1600" b="1" dirty="0"/>
          </a:p>
          <a:p>
            <a:pPr algn="just"/>
            <a:r>
              <a:rPr lang="en-US" sz="1600" b="1" dirty="0"/>
              <a:t>Users : </a:t>
            </a:r>
            <a:r>
              <a:rPr lang="en-US" sz="1600" dirty="0"/>
              <a:t>City Traffic Police</a:t>
            </a:r>
          </a:p>
          <a:p>
            <a:pPr algn="just"/>
            <a:endParaRPr lang="en-US" sz="1600" b="1" dirty="0"/>
          </a:p>
          <a:p>
            <a:pPr algn="just"/>
            <a:r>
              <a:rPr lang="en-US" sz="1600" b="1" dirty="0"/>
              <a:t>Expected Outcomes : </a:t>
            </a:r>
            <a:r>
              <a:rPr lang="en-US" sz="1600" dirty="0"/>
              <a:t>Higher collections</a:t>
            </a:r>
          </a:p>
          <a:p>
            <a:pPr algn="just"/>
            <a:endParaRPr lang="en-US" sz="1600" b="1" dirty="0"/>
          </a:p>
          <a:p>
            <a:pPr algn="just"/>
            <a:r>
              <a:rPr lang="en-US" sz="1600" b="1" dirty="0"/>
              <a:t>Impact : </a:t>
            </a:r>
            <a:r>
              <a:rPr lang="en-US" sz="1600" dirty="0"/>
              <a:t>Better traffic law following</a:t>
            </a:r>
          </a:p>
        </p:txBody>
      </p:sp>
      <p:sp>
        <p:nvSpPr>
          <p:cNvPr id="3" name="Right Triangle 2">
            <a:extLst>
              <a:ext uri="{FF2B5EF4-FFF2-40B4-BE49-F238E27FC236}">
                <a16:creationId xmlns:a16="http://schemas.microsoft.com/office/drawing/2014/main" id="{D8B349E0-C712-A7C2-B4DE-42AEA327DC0F}"/>
              </a:ext>
            </a:extLst>
          </p:cNvPr>
          <p:cNvSpPr/>
          <p:nvPr/>
        </p:nvSpPr>
        <p:spPr>
          <a:xfrm rot="16200000" flipH="1">
            <a:off x="10850880" y="-30480"/>
            <a:ext cx="1310640" cy="1371600"/>
          </a:xfrm>
          <a:prstGeom prst="rtTriangle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671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DCDB9F-CC19-BBF3-A9F1-26A23D056924}"/>
              </a:ext>
            </a:extLst>
          </p:cNvPr>
          <p:cNvSpPr/>
          <p:nvPr/>
        </p:nvSpPr>
        <p:spPr>
          <a:xfrm>
            <a:off x="0" y="6273478"/>
            <a:ext cx="12192000" cy="5845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3361870-B77C-80F4-7FC0-C0BA80ECD5D2}"/>
              </a:ext>
            </a:extLst>
          </p:cNvPr>
          <p:cNvSpPr/>
          <p:nvPr/>
        </p:nvSpPr>
        <p:spPr>
          <a:xfrm>
            <a:off x="11572" y="6398754"/>
            <a:ext cx="12192000" cy="4572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FC749F9B-6B69-0990-7DAD-C168975B6123}"/>
              </a:ext>
            </a:extLst>
          </p:cNvPr>
          <p:cNvSpPr/>
          <p:nvPr/>
        </p:nvSpPr>
        <p:spPr>
          <a:xfrm rot="16200000" flipH="1">
            <a:off x="10850880" y="-30480"/>
            <a:ext cx="1310640" cy="1371600"/>
          </a:xfrm>
          <a:prstGeom prst="rtTriangle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A11D97F-05C6-FD99-CD55-A3E1160E1071}"/>
              </a:ext>
            </a:extLst>
          </p:cNvPr>
          <p:cNvSpPr txBox="1"/>
          <p:nvPr/>
        </p:nvSpPr>
        <p:spPr>
          <a:xfrm>
            <a:off x="198120" y="126672"/>
            <a:ext cx="1143508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Proposed System</a:t>
            </a:r>
            <a:endParaRPr lang="en-US" sz="1600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E-challan collection system shall provide an alternative way of integrating the E-challan issued to a citizen with a fixed cyclic bill (electricity bill) that the citizen pays without fail.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If one fails to pay challan within the certain time period of </a:t>
            </a:r>
            <a:r>
              <a:rPr lang="en-US" sz="1600" b="1" u="sng" dirty="0"/>
              <a:t>60 days</a:t>
            </a:r>
            <a:r>
              <a:rPr lang="en-US" sz="1600" b="1" dirty="0"/>
              <a:t> </a:t>
            </a:r>
            <a:r>
              <a:rPr lang="en-US" sz="1600" dirty="0"/>
              <a:t>then the challan amount will pass to the Electricity bill and one has to pay the original amount with </a:t>
            </a:r>
            <a:r>
              <a:rPr lang="en-US" sz="1600" b="1" u="sng" dirty="0"/>
              <a:t>30%</a:t>
            </a:r>
            <a:r>
              <a:rPr lang="en-US" sz="1600" u="sng" dirty="0"/>
              <a:t> (60 days)</a:t>
            </a:r>
            <a:r>
              <a:rPr lang="en-US" sz="1600" dirty="0"/>
              <a:t> increment in fine.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We reduce the manual work by digitizing the payment of challan online.</a:t>
            </a:r>
          </a:p>
          <a:p>
            <a:pPr algn="just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233A7B-8AEE-69A8-EB25-5C8F5C8F7791}"/>
              </a:ext>
            </a:extLst>
          </p:cNvPr>
          <p:cNvSpPr txBox="1"/>
          <p:nvPr/>
        </p:nvSpPr>
        <p:spPr>
          <a:xfrm>
            <a:off x="3040380" y="2725674"/>
            <a:ext cx="61112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Tools and Technology used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97BB2CD-E1AA-F2EA-54A6-51C2E09FD850}"/>
              </a:ext>
            </a:extLst>
          </p:cNvPr>
          <p:cNvSpPr/>
          <p:nvPr/>
        </p:nvSpPr>
        <p:spPr>
          <a:xfrm>
            <a:off x="198120" y="3433900"/>
            <a:ext cx="2234987" cy="667989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Backend</a:t>
            </a:r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F7608584-CDFF-83DB-F960-1D94044C3D08}"/>
              </a:ext>
            </a:extLst>
          </p:cNvPr>
          <p:cNvSpPr/>
          <p:nvPr/>
        </p:nvSpPr>
        <p:spPr>
          <a:xfrm>
            <a:off x="1130052" y="4101889"/>
            <a:ext cx="371123" cy="472600"/>
          </a:xfrm>
          <a:prstGeom prst="down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9E9E9E"/>
            </a:solidFill>
            <a:prstDash val="solid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71123"/>
                      <a:gd name="connsiteY0" fmla="*/ 287039 h 472600"/>
                      <a:gd name="connsiteX1" fmla="*/ 92781 w 371123"/>
                      <a:gd name="connsiteY1" fmla="*/ 287039 h 472600"/>
                      <a:gd name="connsiteX2" fmla="*/ 92781 w 371123"/>
                      <a:gd name="connsiteY2" fmla="*/ 0 h 472600"/>
                      <a:gd name="connsiteX3" fmla="*/ 278342 w 371123"/>
                      <a:gd name="connsiteY3" fmla="*/ 0 h 472600"/>
                      <a:gd name="connsiteX4" fmla="*/ 278342 w 371123"/>
                      <a:gd name="connsiteY4" fmla="*/ 287039 h 472600"/>
                      <a:gd name="connsiteX5" fmla="*/ 371123 w 371123"/>
                      <a:gd name="connsiteY5" fmla="*/ 287039 h 472600"/>
                      <a:gd name="connsiteX6" fmla="*/ 185562 w 371123"/>
                      <a:gd name="connsiteY6" fmla="*/ 472600 h 472600"/>
                      <a:gd name="connsiteX7" fmla="*/ 0 w 371123"/>
                      <a:gd name="connsiteY7" fmla="*/ 287039 h 472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71123" h="472600" fill="none" extrusionOk="0">
                        <a:moveTo>
                          <a:pt x="0" y="287039"/>
                        </a:moveTo>
                        <a:cubicBezTo>
                          <a:pt x="23459" y="278883"/>
                          <a:pt x="64577" y="288440"/>
                          <a:pt x="92781" y="287039"/>
                        </a:cubicBezTo>
                        <a:cubicBezTo>
                          <a:pt x="63821" y="189822"/>
                          <a:pt x="94435" y="112100"/>
                          <a:pt x="92781" y="0"/>
                        </a:cubicBezTo>
                        <a:cubicBezTo>
                          <a:pt x="182094" y="-12357"/>
                          <a:pt x="239080" y="10701"/>
                          <a:pt x="278342" y="0"/>
                        </a:cubicBezTo>
                        <a:cubicBezTo>
                          <a:pt x="285742" y="127902"/>
                          <a:pt x="259892" y="148676"/>
                          <a:pt x="278342" y="287039"/>
                        </a:cubicBezTo>
                        <a:cubicBezTo>
                          <a:pt x="310789" y="278517"/>
                          <a:pt x="351632" y="296828"/>
                          <a:pt x="371123" y="287039"/>
                        </a:cubicBezTo>
                        <a:cubicBezTo>
                          <a:pt x="351877" y="346987"/>
                          <a:pt x="228649" y="397965"/>
                          <a:pt x="185562" y="472600"/>
                        </a:cubicBezTo>
                        <a:cubicBezTo>
                          <a:pt x="96501" y="387035"/>
                          <a:pt x="81623" y="364127"/>
                          <a:pt x="0" y="287039"/>
                        </a:cubicBezTo>
                        <a:close/>
                      </a:path>
                      <a:path w="371123" h="472600" stroke="0" extrusionOk="0">
                        <a:moveTo>
                          <a:pt x="0" y="287039"/>
                        </a:moveTo>
                        <a:cubicBezTo>
                          <a:pt x="22043" y="286466"/>
                          <a:pt x="48061" y="289461"/>
                          <a:pt x="92781" y="287039"/>
                        </a:cubicBezTo>
                        <a:cubicBezTo>
                          <a:pt x="60178" y="175147"/>
                          <a:pt x="121046" y="74824"/>
                          <a:pt x="92781" y="0"/>
                        </a:cubicBezTo>
                        <a:cubicBezTo>
                          <a:pt x="136541" y="-2456"/>
                          <a:pt x="186869" y="15871"/>
                          <a:pt x="278342" y="0"/>
                        </a:cubicBezTo>
                        <a:cubicBezTo>
                          <a:pt x="307597" y="69946"/>
                          <a:pt x="245394" y="208631"/>
                          <a:pt x="278342" y="287039"/>
                        </a:cubicBezTo>
                        <a:cubicBezTo>
                          <a:pt x="310641" y="283221"/>
                          <a:pt x="348881" y="295839"/>
                          <a:pt x="371123" y="287039"/>
                        </a:cubicBezTo>
                        <a:cubicBezTo>
                          <a:pt x="332061" y="342870"/>
                          <a:pt x="218596" y="406241"/>
                          <a:pt x="185562" y="472600"/>
                        </a:cubicBezTo>
                        <a:cubicBezTo>
                          <a:pt x="106645" y="427518"/>
                          <a:pt x="87998" y="353847"/>
                          <a:pt x="0" y="287039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4F5CADE-E40D-E2E9-8DA0-6682459BA004}"/>
              </a:ext>
            </a:extLst>
          </p:cNvPr>
          <p:cNvGrpSpPr/>
          <p:nvPr/>
        </p:nvGrpSpPr>
        <p:grpSpPr>
          <a:xfrm>
            <a:off x="2588315" y="3428999"/>
            <a:ext cx="2234987" cy="1140589"/>
            <a:chOff x="619760" y="1391920"/>
            <a:chExt cx="2753362" cy="162560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3C1B2501-E82D-A986-B1B0-B0C4D13E5C29}"/>
                </a:ext>
              </a:extLst>
            </p:cNvPr>
            <p:cNvSpPr/>
            <p:nvPr/>
          </p:nvSpPr>
          <p:spPr>
            <a:xfrm>
              <a:off x="619760" y="1391920"/>
              <a:ext cx="2753362" cy="952037"/>
            </a:xfrm>
            <a:prstGeom prst="roundRect">
              <a:avLst>
                <a:gd name="adj" fmla="val 50000"/>
              </a:avLst>
            </a:prstGeom>
            <a:grpFill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Frontend</a:t>
              </a:r>
            </a:p>
          </p:txBody>
        </p:sp>
        <p:sp>
          <p:nvSpPr>
            <p:cNvPr id="25" name="Arrow: Down 24">
              <a:extLst>
                <a:ext uri="{FF2B5EF4-FFF2-40B4-BE49-F238E27FC236}">
                  <a16:creationId xmlns:a16="http://schemas.microsoft.com/office/drawing/2014/main" id="{67F0BF8B-356D-3FCA-0308-3634FDAEDF32}"/>
                </a:ext>
              </a:extLst>
            </p:cNvPr>
            <p:cNvSpPr/>
            <p:nvPr/>
          </p:nvSpPr>
          <p:spPr>
            <a:xfrm>
              <a:off x="1767840" y="2343957"/>
              <a:ext cx="457200" cy="673563"/>
            </a:xfrm>
            <a:prstGeom prst="downArrow">
              <a:avLst/>
            </a:prstGeom>
            <a:grpFill/>
            <a:ln>
              <a:solidFill>
                <a:srgbClr val="9E9E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84B34EE-1A4E-EC10-F8E7-9FAE96CCDBA7}"/>
              </a:ext>
            </a:extLst>
          </p:cNvPr>
          <p:cNvGrpSpPr/>
          <p:nvPr/>
        </p:nvGrpSpPr>
        <p:grpSpPr>
          <a:xfrm>
            <a:off x="4978508" y="3429000"/>
            <a:ext cx="2234987" cy="1140589"/>
            <a:chOff x="619760" y="1391920"/>
            <a:chExt cx="2753360" cy="162560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665D8871-FDF7-97CC-274D-3BF5089E8C1F}"/>
                </a:ext>
              </a:extLst>
            </p:cNvPr>
            <p:cNvSpPr/>
            <p:nvPr/>
          </p:nvSpPr>
          <p:spPr>
            <a:xfrm>
              <a:off x="619760" y="1391920"/>
              <a:ext cx="2753360" cy="952037"/>
            </a:xfrm>
            <a:prstGeom prst="roundRect">
              <a:avLst>
                <a:gd name="adj" fmla="val 50000"/>
              </a:avLst>
            </a:prstGeom>
            <a:grpFill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Database</a:t>
              </a:r>
            </a:p>
          </p:txBody>
        </p:sp>
        <p:sp>
          <p:nvSpPr>
            <p:cNvPr id="30" name="Arrow: Down 29">
              <a:extLst>
                <a:ext uri="{FF2B5EF4-FFF2-40B4-BE49-F238E27FC236}">
                  <a16:creationId xmlns:a16="http://schemas.microsoft.com/office/drawing/2014/main" id="{C6BD8724-D5CA-6097-781C-F2EDD37A2DD5}"/>
                </a:ext>
              </a:extLst>
            </p:cNvPr>
            <p:cNvSpPr/>
            <p:nvPr/>
          </p:nvSpPr>
          <p:spPr>
            <a:xfrm>
              <a:off x="1767840" y="2343957"/>
              <a:ext cx="457200" cy="673563"/>
            </a:xfrm>
            <a:prstGeom prst="downArrow">
              <a:avLst/>
            </a:prstGeom>
            <a:grpFill/>
            <a:ln>
              <a:solidFill>
                <a:srgbClr val="9E9E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8D0DC0E-8E8E-8169-4124-15E2FE780820}"/>
              </a:ext>
            </a:extLst>
          </p:cNvPr>
          <p:cNvGrpSpPr/>
          <p:nvPr/>
        </p:nvGrpSpPr>
        <p:grpSpPr>
          <a:xfrm>
            <a:off x="7368701" y="3428999"/>
            <a:ext cx="2234987" cy="1140589"/>
            <a:chOff x="619760" y="1391920"/>
            <a:chExt cx="2753360" cy="162560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D4B3F60A-E0DC-5335-9EFA-68888879A3A6}"/>
                </a:ext>
              </a:extLst>
            </p:cNvPr>
            <p:cNvSpPr/>
            <p:nvPr/>
          </p:nvSpPr>
          <p:spPr>
            <a:xfrm>
              <a:off x="619760" y="1391920"/>
              <a:ext cx="2753360" cy="952037"/>
            </a:xfrm>
            <a:prstGeom prst="roundRect">
              <a:avLst>
                <a:gd name="adj" fmla="val 50000"/>
              </a:avLst>
            </a:prstGeom>
            <a:grpFill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Markup Language</a:t>
              </a:r>
            </a:p>
          </p:txBody>
        </p:sp>
        <p:sp>
          <p:nvSpPr>
            <p:cNvPr id="35" name="Arrow: Down 34">
              <a:extLst>
                <a:ext uri="{FF2B5EF4-FFF2-40B4-BE49-F238E27FC236}">
                  <a16:creationId xmlns:a16="http://schemas.microsoft.com/office/drawing/2014/main" id="{A3CF34E9-333D-E0A5-7B25-E5D4AC6F0A54}"/>
                </a:ext>
              </a:extLst>
            </p:cNvPr>
            <p:cNvSpPr/>
            <p:nvPr/>
          </p:nvSpPr>
          <p:spPr>
            <a:xfrm>
              <a:off x="1767840" y="2343957"/>
              <a:ext cx="457200" cy="673563"/>
            </a:xfrm>
            <a:prstGeom prst="downArrow">
              <a:avLst/>
            </a:prstGeom>
            <a:grpFill/>
            <a:ln>
              <a:solidFill>
                <a:srgbClr val="9E9E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1B40A00-8099-3761-602A-FD3EDE3D952E}"/>
              </a:ext>
            </a:extLst>
          </p:cNvPr>
          <p:cNvGrpSpPr/>
          <p:nvPr/>
        </p:nvGrpSpPr>
        <p:grpSpPr>
          <a:xfrm>
            <a:off x="9758892" y="3428999"/>
            <a:ext cx="2234987" cy="1140590"/>
            <a:chOff x="619760" y="1391920"/>
            <a:chExt cx="2753360" cy="162560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AF2833A6-D62B-A580-7B26-222892C3FAB9}"/>
                </a:ext>
              </a:extLst>
            </p:cNvPr>
            <p:cNvSpPr/>
            <p:nvPr/>
          </p:nvSpPr>
          <p:spPr>
            <a:xfrm>
              <a:off x="619760" y="1391920"/>
              <a:ext cx="2753360" cy="952037"/>
            </a:xfrm>
            <a:prstGeom prst="roundRect">
              <a:avLst>
                <a:gd name="adj" fmla="val 50000"/>
              </a:avLst>
            </a:prstGeom>
            <a:grpFill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IDE</a:t>
              </a:r>
            </a:p>
          </p:txBody>
        </p:sp>
        <p:sp>
          <p:nvSpPr>
            <p:cNvPr id="41" name="Arrow: Down 40">
              <a:extLst>
                <a:ext uri="{FF2B5EF4-FFF2-40B4-BE49-F238E27FC236}">
                  <a16:creationId xmlns:a16="http://schemas.microsoft.com/office/drawing/2014/main" id="{A7555D36-706F-E45C-9A92-5BF484C7C528}"/>
                </a:ext>
              </a:extLst>
            </p:cNvPr>
            <p:cNvSpPr/>
            <p:nvPr/>
          </p:nvSpPr>
          <p:spPr>
            <a:xfrm>
              <a:off x="1767840" y="2343957"/>
              <a:ext cx="457200" cy="673563"/>
            </a:xfrm>
            <a:prstGeom prst="downArrow">
              <a:avLst/>
            </a:prstGeom>
            <a:grpFill/>
            <a:ln>
              <a:solidFill>
                <a:srgbClr val="9E9E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CEF679A-B31C-8BE6-E530-4E45D02AACDA}"/>
              </a:ext>
            </a:extLst>
          </p:cNvPr>
          <p:cNvGrpSpPr/>
          <p:nvPr/>
        </p:nvGrpSpPr>
        <p:grpSpPr>
          <a:xfrm>
            <a:off x="416421" y="4579982"/>
            <a:ext cx="11359156" cy="857841"/>
            <a:chOff x="421866" y="3336781"/>
            <a:chExt cx="11359156" cy="857841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7313C34A-9461-B7DE-E034-1594C3E6907F}"/>
                </a:ext>
              </a:extLst>
            </p:cNvPr>
            <p:cNvSpPr/>
            <p:nvPr/>
          </p:nvSpPr>
          <p:spPr>
            <a:xfrm>
              <a:off x="421866" y="3347028"/>
              <a:ext cx="1809275" cy="847594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4000">
                  <a:schemeClr val="accent5">
                    <a:lumMod val="85000"/>
                  </a:schemeClr>
                </a:gs>
                <a:gs pos="24000">
                  <a:schemeClr val="accent5">
                    <a:lumMod val="89000"/>
                  </a:schemeClr>
                </a:gs>
                <a:gs pos="73000">
                  <a:srgbClr val="4472C4"/>
                </a:gs>
                <a:gs pos="88000">
                  <a:schemeClr val="accent5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Node </a:t>
              </a:r>
              <a:r>
                <a:rPr lang="en-US" dirty="0" err="1"/>
                <a:t>Js</a:t>
              </a:r>
              <a:endParaRPr lang="en-US" dirty="0"/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D074378F-AB91-4B6F-7423-94F14BF56455}"/>
                </a:ext>
              </a:extLst>
            </p:cNvPr>
            <p:cNvSpPr/>
            <p:nvPr/>
          </p:nvSpPr>
          <p:spPr>
            <a:xfrm>
              <a:off x="2807689" y="3339194"/>
              <a:ext cx="1809275" cy="847595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4000">
                  <a:schemeClr val="accent5">
                    <a:lumMod val="85000"/>
                  </a:schemeClr>
                </a:gs>
                <a:gs pos="24000">
                  <a:schemeClr val="accent5">
                    <a:lumMod val="89000"/>
                  </a:schemeClr>
                </a:gs>
                <a:gs pos="73000">
                  <a:srgbClr val="4472C4"/>
                </a:gs>
                <a:gs pos="88000">
                  <a:schemeClr val="accent5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CSS</a:t>
              </a:r>
            </a:p>
            <a:p>
              <a:pPr algn="ctr"/>
              <a:r>
                <a:rPr lang="en-US" dirty="0"/>
                <a:t> JavaScript jQuery</a:t>
              </a:r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5F9FECE6-A0DF-B94F-CFED-29FC14E968E8}"/>
                </a:ext>
              </a:extLst>
            </p:cNvPr>
            <p:cNvSpPr/>
            <p:nvPr/>
          </p:nvSpPr>
          <p:spPr>
            <a:xfrm>
              <a:off x="5199887" y="3339195"/>
              <a:ext cx="1809275" cy="847595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4000">
                  <a:schemeClr val="accent5">
                    <a:lumMod val="85000"/>
                  </a:schemeClr>
                </a:gs>
                <a:gs pos="24000">
                  <a:schemeClr val="accent5">
                    <a:lumMod val="89000"/>
                  </a:schemeClr>
                </a:gs>
                <a:gs pos="73000">
                  <a:srgbClr val="4472C4"/>
                </a:gs>
                <a:gs pos="88000">
                  <a:schemeClr val="accent5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MySQL</a:t>
              </a:r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73365AC3-A596-4351-AF4C-E2CDA3C91B30}"/>
                </a:ext>
              </a:extLst>
            </p:cNvPr>
            <p:cNvSpPr/>
            <p:nvPr/>
          </p:nvSpPr>
          <p:spPr>
            <a:xfrm>
              <a:off x="7581556" y="3339193"/>
              <a:ext cx="1809275" cy="847595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4000">
                  <a:schemeClr val="accent5">
                    <a:lumMod val="85000"/>
                  </a:schemeClr>
                </a:gs>
                <a:gs pos="24000">
                  <a:schemeClr val="accent5">
                    <a:lumMod val="89000"/>
                  </a:schemeClr>
                </a:gs>
                <a:gs pos="73000">
                  <a:srgbClr val="4472C4"/>
                </a:gs>
                <a:gs pos="88000">
                  <a:schemeClr val="accent5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HTML</a:t>
              </a:r>
            </a:p>
          </p:txBody>
        </p: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A12268A5-A245-F158-E8A6-FC3698C40F09}"/>
                </a:ext>
              </a:extLst>
            </p:cNvPr>
            <p:cNvSpPr/>
            <p:nvPr/>
          </p:nvSpPr>
          <p:spPr>
            <a:xfrm>
              <a:off x="9971747" y="3336781"/>
              <a:ext cx="1809275" cy="847595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4000">
                  <a:schemeClr val="accent5">
                    <a:lumMod val="85000"/>
                  </a:schemeClr>
                </a:gs>
                <a:gs pos="24000">
                  <a:schemeClr val="accent5">
                    <a:lumMod val="89000"/>
                  </a:schemeClr>
                </a:gs>
                <a:gs pos="73000">
                  <a:srgbClr val="4472C4"/>
                </a:gs>
                <a:gs pos="88000">
                  <a:schemeClr val="accent5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VS CODE</a:t>
              </a: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838E1C6B-2164-E1D5-3292-758C26A108C8}"/>
              </a:ext>
            </a:extLst>
          </p:cNvPr>
          <p:cNvSpPr txBox="1"/>
          <p:nvPr/>
        </p:nvSpPr>
        <p:spPr>
          <a:xfrm>
            <a:off x="198120" y="5563099"/>
            <a:ext cx="28422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Software : Windows, macOS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Hardware : Laptop, Desktop</a:t>
            </a:r>
          </a:p>
        </p:txBody>
      </p:sp>
    </p:spTree>
    <p:extLst>
      <p:ext uri="{BB962C8B-B14F-4D97-AF65-F5344CB8AC3E}">
        <p14:creationId xmlns:p14="http://schemas.microsoft.com/office/powerpoint/2010/main" val="1901075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3E0E32B-6F89-0995-84CF-591530F5E162}"/>
              </a:ext>
            </a:extLst>
          </p:cNvPr>
          <p:cNvGrpSpPr/>
          <p:nvPr/>
        </p:nvGrpSpPr>
        <p:grpSpPr>
          <a:xfrm>
            <a:off x="0" y="6273478"/>
            <a:ext cx="12203572" cy="584522"/>
            <a:chOff x="0" y="6273478"/>
            <a:chExt cx="12203572" cy="58452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7DCDB9F-CC19-BBF3-A9F1-26A23D056924}"/>
                </a:ext>
              </a:extLst>
            </p:cNvPr>
            <p:cNvSpPr/>
            <p:nvPr/>
          </p:nvSpPr>
          <p:spPr>
            <a:xfrm>
              <a:off x="0" y="6273478"/>
              <a:ext cx="12192000" cy="58452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3361870-B77C-80F4-7FC0-C0BA80ECD5D2}"/>
                </a:ext>
              </a:extLst>
            </p:cNvPr>
            <p:cNvSpPr/>
            <p:nvPr/>
          </p:nvSpPr>
          <p:spPr>
            <a:xfrm>
              <a:off x="11572" y="6398754"/>
              <a:ext cx="12192000" cy="4572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0201CEBD-B2BB-5DFF-24B4-B9B5DD9B52A9}"/>
              </a:ext>
            </a:extLst>
          </p:cNvPr>
          <p:cNvSpPr/>
          <p:nvPr/>
        </p:nvSpPr>
        <p:spPr>
          <a:xfrm rot="16200000" flipH="1">
            <a:off x="10850880" y="-30480"/>
            <a:ext cx="1310640" cy="1371600"/>
          </a:xfrm>
          <a:prstGeom prst="rtTriangle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CA3295-739E-9C3C-0886-F8A0CFA65500}"/>
              </a:ext>
            </a:extLst>
          </p:cNvPr>
          <p:cNvSpPr txBox="1"/>
          <p:nvPr/>
        </p:nvSpPr>
        <p:spPr>
          <a:xfrm>
            <a:off x="1434710" y="655320"/>
            <a:ext cx="932257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u="sng" dirty="0"/>
              <a:t>Benefits Of Torrent</a:t>
            </a:r>
          </a:p>
          <a:p>
            <a:pPr algn="ctr"/>
            <a:endParaRPr lang="en-US" sz="2400" b="1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Collaboration points where torrent can benefit :- </a:t>
            </a:r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Higher Revenue Generation.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600" dirty="0"/>
              <a:t>The government allows open access to the transmission and distribution network, which enables companies like Torrent Power to buy electricity from multiple sources and sell it to their customers.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Government can provide subsidies to Torrent to invest in Solar/Wind power or the government provides subsidies and tax incentives to companies that invest in renewable energy and energy efficiency projects.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u="sng" dirty="0"/>
              <a:t>Infrastructure Development Schemes </a:t>
            </a:r>
            <a:r>
              <a:rPr lang="en-US" sz="1600" dirty="0"/>
              <a:t>: Government can provide grants or funding to invest in infrastructure developments such as power grids, transmission lines.</a:t>
            </a:r>
          </a:p>
          <a:p>
            <a:endParaRPr lang="en-US" dirty="0"/>
          </a:p>
          <a:p>
            <a:pPr algn="ctr"/>
            <a:r>
              <a:rPr lang="en-US" sz="2400" b="1" u="sng" dirty="0"/>
              <a:t>Benefits Of Our System</a:t>
            </a:r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Less number of cases of detention as compared to existing system.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Number of violators paying challan would increase.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Less rule breaking due to awareness.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Less manual work required as compared to existing system.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1751809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DCDB9F-CC19-BBF3-A9F1-26A23D056924}"/>
              </a:ext>
            </a:extLst>
          </p:cNvPr>
          <p:cNvSpPr/>
          <p:nvPr/>
        </p:nvSpPr>
        <p:spPr>
          <a:xfrm>
            <a:off x="0" y="6273478"/>
            <a:ext cx="12192000" cy="5845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3361870-B77C-80F4-7FC0-C0BA80ECD5D2}"/>
              </a:ext>
            </a:extLst>
          </p:cNvPr>
          <p:cNvSpPr/>
          <p:nvPr/>
        </p:nvSpPr>
        <p:spPr>
          <a:xfrm>
            <a:off x="11572" y="6398754"/>
            <a:ext cx="12192000" cy="4572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E65A1383-D18D-6171-45D6-A38BB71D03B3}"/>
              </a:ext>
            </a:extLst>
          </p:cNvPr>
          <p:cNvSpPr/>
          <p:nvPr/>
        </p:nvSpPr>
        <p:spPr>
          <a:xfrm rot="16200000" flipH="1">
            <a:off x="10850880" y="-30480"/>
            <a:ext cx="1310640" cy="1371600"/>
          </a:xfrm>
          <a:prstGeom prst="rtTriangle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8097A0-3524-21EE-0DE0-B84015C938BE}"/>
              </a:ext>
            </a:extLst>
          </p:cNvPr>
          <p:cNvSpPr txBox="1"/>
          <p:nvPr/>
        </p:nvSpPr>
        <p:spPr>
          <a:xfrm>
            <a:off x="4535968" y="612563"/>
            <a:ext cx="3143207" cy="461665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2400" b="1" u="sng" dirty="0">
                <a:latin typeface="Arial" panose="020B0604020202020204" pitchFamily="34" charset="0"/>
                <a:cs typeface="Arial" panose="020B0604020202020204" pitchFamily="34" charset="0"/>
              </a:rPr>
              <a:t>Project at a glance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A17AAB-9D30-3CD1-DF0D-61B84BCC61DE}"/>
              </a:ext>
            </a:extLst>
          </p:cNvPr>
          <p:cNvSpPr txBox="1"/>
          <p:nvPr/>
        </p:nvSpPr>
        <p:spPr>
          <a:xfrm>
            <a:off x="8651511" y="5723436"/>
            <a:ext cx="2854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[Figure No.1 </a:t>
            </a:r>
            <a:r>
              <a:rPr lang="en-US" b="1" dirty="0"/>
              <a:t>Brief Solution </a:t>
            </a:r>
            <a:r>
              <a:rPr lang="en-US" dirty="0"/>
              <a:t>]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50FB93-ACB8-B83B-A5FE-4C51F49898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05" y="1177095"/>
            <a:ext cx="11872989" cy="450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537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DCDB9F-CC19-BBF3-A9F1-26A23D056924}"/>
              </a:ext>
            </a:extLst>
          </p:cNvPr>
          <p:cNvSpPr/>
          <p:nvPr/>
        </p:nvSpPr>
        <p:spPr>
          <a:xfrm>
            <a:off x="0" y="6273478"/>
            <a:ext cx="12192000" cy="5845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3361870-B77C-80F4-7FC0-C0BA80ECD5D2}"/>
              </a:ext>
            </a:extLst>
          </p:cNvPr>
          <p:cNvSpPr/>
          <p:nvPr/>
        </p:nvSpPr>
        <p:spPr>
          <a:xfrm>
            <a:off x="11572" y="6398754"/>
            <a:ext cx="12192000" cy="4572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F581DC5-B4C5-38AC-37CE-E89354ADA343}"/>
              </a:ext>
            </a:extLst>
          </p:cNvPr>
          <p:cNvSpPr/>
          <p:nvPr/>
        </p:nvSpPr>
        <p:spPr>
          <a:xfrm rot="16200000" flipH="1">
            <a:off x="10850880" y="-30480"/>
            <a:ext cx="1310640" cy="1371600"/>
          </a:xfrm>
          <a:prstGeom prst="rtTriangle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CF71744-D6A9-49D7-386A-AC5234D613C3}"/>
              </a:ext>
            </a:extLst>
          </p:cNvPr>
          <p:cNvGrpSpPr/>
          <p:nvPr/>
        </p:nvGrpSpPr>
        <p:grpSpPr>
          <a:xfrm>
            <a:off x="3789680" y="216763"/>
            <a:ext cx="4612640" cy="5778065"/>
            <a:chOff x="3901440" y="226923"/>
            <a:chExt cx="3738880" cy="44832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C49D835A-DE9B-AE74-9428-BBD854B961AB}"/>
                </a:ext>
              </a:extLst>
            </p:cNvPr>
            <p:cNvSpPr/>
            <p:nvPr/>
          </p:nvSpPr>
          <p:spPr>
            <a:xfrm>
              <a:off x="3901440" y="226923"/>
              <a:ext cx="3738880" cy="52961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n w="0"/>
                  <a:solidFill>
                    <a:schemeClr val="tx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Violator</a:t>
              </a:r>
            </a:p>
          </p:txBody>
        </p:sp>
        <p:sp>
          <p:nvSpPr>
            <p:cNvPr id="7" name="Arrow: Down 6">
              <a:extLst>
                <a:ext uri="{FF2B5EF4-FFF2-40B4-BE49-F238E27FC236}">
                  <a16:creationId xmlns:a16="http://schemas.microsoft.com/office/drawing/2014/main" id="{EFAFD3DB-7464-13B2-9357-6612C0EDDF39}"/>
                </a:ext>
              </a:extLst>
            </p:cNvPr>
            <p:cNvSpPr/>
            <p:nvPr/>
          </p:nvSpPr>
          <p:spPr>
            <a:xfrm>
              <a:off x="5659272" y="756775"/>
              <a:ext cx="223217" cy="25842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593699A-6685-765E-3377-AD42343BAD6E}"/>
                </a:ext>
              </a:extLst>
            </p:cNvPr>
            <p:cNvSpPr/>
            <p:nvPr/>
          </p:nvSpPr>
          <p:spPr>
            <a:xfrm>
              <a:off x="3901440" y="1015197"/>
              <a:ext cx="3738880" cy="52961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n w="0"/>
                  <a:solidFill>
                    <a:sysClr val="windowText" lastClr="00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Vehicle No.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CE481D4-1568-5644-3522-5516D3A60E5F}"/>
                </a:ext>
              </a:extLst>
            </p:cNvPr>
            <p:cNvSpPr/>
            <p:nvPr/>
          </p:nvSpPr>
          <p:spPr>
            <a:xfrm>
              <a:off x="3901440" y="1810419"/>
              <a:ext cx="3738880" cy="52961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Mobile No.</a:t>
              </a:r>
              <a:endParaRPr lang="en-US" sz="16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1" name="Arrow: Down 10">
              <a:extLst>
                <a:ext uri="{FF2B5EF4-FFF2-40B4-BE49-F238E27FC236}">
                  <a16:creationId xmlns:a16="http://schemas.microsoft.com/office/drawing/2014/main" id="{A91F163E-D421-CB52-5599-FF6436EDA22F}"/>
                </a:ext>
              </a:extLst>
            </p:cNvPr>
            <p:cNvSpPr/>
            <p:nvPr/>
          </p:nvSpPr>
          <p:spPr>
            <a:xfrm>
              <a:off x="5653691" y="2345630"/>
              <a:ext cx="223217" cy="25842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6CA104-9C42-DC85-CB6B-8E82683ABC8D}"/>
                </a:ext>
              </a:extLst>
            </p:cNvPr>
            <p:cNvSpPr/>
            <p:nvPr/>
          </p:nvSpPr>
          <p:spPr>
            <a:xfrm>
              <a:off x="3901440" y="2601907"/>
              <a:ext cx="3738880" cy="52961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n w="0"/>
                  <a:solidFill>
                    <a:sysClr val="windowText" lastClr="00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Fetched</a:t>
              </a:r>
            </a:p>
          </p:txBody>
        </p:sp>
        <p:sp>
          <p:nvSpPr>
            <p:cNvPr id="13" name="Arrow: Down 12">
              <a:extLst>
                <a:ext uri="{FF2B5EF4-FFF2-40B4-BE49-F238E27FC236}">
                  <a16:creationId xmlns:a16="http://schemas.microsoft.com/office/drawing/2014/main" id="{5218B3C7-2334-6B61-D860-BC80E25FDBC7}"/>
                </a:ext>
              </a:extLst>
            </p:cNvPr>
            <p:cNvSpPr/>
            <p:nvPr/>
          </p:nvSpPr>
          <p:spPr>
            <a:xfrm>
              <a:off x="5659272" y="1544816"/>
              <a:ext cx="223217" cy="25842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row: Down 14">
              <a:extLst>
                <a:ext uri="{FF2B5EF4-FFF2-40B4-BE49-F238E27FC236}">
                  <a16:creationId xmlns:a16="http://schemas.microsoft.com/office/drawing/2014/main" id="{7D0085D1-EEBE-3A36-8213-9FB0591E8807}"/>
                </a:ext>
              </a:extLst>
            </p:cNvPr>
            <p:cNvSpPr/>
            <p:nvPr/>
          </p:nvSpPr>
          <p:spPr>
            <a:xfrm>
              <a:off x="5653691" y="3136889"/>
              <a:ext cx="223217" cy="25842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54240D4-0AEF-B63F-8E9E-41205875FB06}"/>
                </a:ext>
              </a:extLst>
            </p:cNvPr>
            <p:cNvSpPr/>
            <p:nvPr/>
          </p:nvSpPr>
          <p:spPr>
            <a:xfrm>
              <a:off x="3901440" y="3390613"/>
              <a:ext cx="3738880" cy="52961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n w="0"/>
                  <a:solidFill>
                    <a:schemeClr val="tx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Bill</a:t>
              </a:r>
            </a:p>
          </p:txBody>
        </p:sp>
        <p:sp>
          <p:nvSpPr>
            <p:cNvPr id="18" name="Arrow: Down 17">
              <a:extLst>
                <a:ext uri="{FF2B5EF4-FFF2-40B4-BE49-F238E27FC236}">
                  <a16:creationId xmlns:a16="http://schemas.microsoft.com/office/drawing/2014/main" id="{A6F315A1-CF6F-56E2-A67E-857659423DF8}"/>
                </a:ext>
              </a:extLst>
            </p:cNvPr>
            <p:cNvSpPr/>
            <p:nvPr/>
          </p:nvSpPr>
          <p:spPr>
            <a:xfrm>
              <a:off x="5653691" y="3924980"/>
              <a:ext cx="223217" cy="25842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FE2FA19-B56F-9EB2-E557-D19B34B48D1A}"/>
                </a:ext>
              </a:extLst>
            </p:cNvPr>
            <p:cNvSpPr/>
            <p:nvPr/>
          </p:nvSpPr>
          <p:spPr>
            <a:xfrm>
              <a:off x="3901440" y="4180566"/>
              <a:ext cx="3738880" cy="52961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n w="0"/>
                  <a:solidFill>
                    <a:sysClr val="windowText" lastClr="00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OUTCOME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9FD903F-03C0-89DA-CBD5-98193622FA17}"/>
              </a:ext>
            </a:extLst>
          </p:cNvPr>
          <p:cNvSpPr txBox="1"/>
          <p:nvPr/>
        </p:nvSpPr>
        <p:spPr>
          <a:xfrm>
            <a:off x="689610" y="941308"/>
            <a:ext cx="11087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[Step-1]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A1B2322-C062-C6E0-5579-F6D0F13617E0}"/>
              </a:ext>
            </a:extLst>
          </p:cNvPr>
          <p:cNvSpPr txBox="1"/>
          <p:nvPr/>
        </p:nvSpPr>
        <p:spPr>
          <a:xfrm>
            <a:off x="689610" y="166978"/>
            <a:ext cx="17183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u="sng" dirty="0"/>
              <a:t>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947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DCDB9F-CC19-BBF3-A9F1-26A23D056924}"/>
              </a:ext>
            </a:extLst>
          </p:cNvPr>
          <p:cNvSpPr/>
          <p:nvPr/>
        </p:nvSpPr>
        <p:spPr>
          <a:xfrm>
            <a:off x="0" y="6273478"/>
            <a:ext cx="12192000" cy="5845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3361870-B77C-80F4-7FC0-C0BA80ECD5D2}"/>
              </a:ext>
            </a:extLst>
          </p:cNvPr>
          <p:cNvSpPr/>
          <p:nvPr/>
        </p:nvSpPr>
        <p:spPr>
          <a:xfrm>
            <a:off x="11572" y="6398754"/>
            <a:ext cx="12192000" cy="4572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F581DC5-B4C5-38AC-37CE-E89354ADA343}"/>
              </a:ext>
            </a:extLst>
          </p:cNvPr>
          <p:cNvSpPr/>
          <p:nvPr/>
        </p:nvSpPr>
        <p:spPr>
          <a:xfrm rot="16200000" flipH="1">
            <a:off x="10850880" y="-30480"/>
            <a:ext cx="1310640" cy="1371600"/>
          </a:xfrm>
          <a:prstGeom prst="rtTriangle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F1A2006-8A4C-378A-A8D9-8B5BFCCB0D5C}"/>
              </a:ext>
            </a:extLst>
          </p:cNvPr>
          <p:cNvGrpSpPr/>
          <p:nvPr/>
        </p:nvGrpSpPr>
        <p:grpSpPr>
          <a:xfrm>
            <a:off x="3789680" y="941308"/>
            <a:ext cx="4612640" cy="4748731"/>
            <a:chOff x="3789680" y="321192"/>
            <a:chExt cx="4612640" cy="474873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C49D835A-DE9B-AE74-9428-BBD854B961AB}"/>
                </a:ext>
              </a:extLst>
            </p:cNvPr>
            <p:cNvSpPr/>
            <p:nvPr/>
          </p:nvSpPr>
          <p:spPr>
            <a:xfrm>
              <a:off x="3789680" y="321192"/>
              <a:ext cx="4612640" cy="68257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n w="0"/>
                  <a:solidFill>
                    <a:schemeClr val="tx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Violator</a:t>
              </a:r>
            </a:p>
          </p:txBody>
        </p:sp>
        <p:sp>
          <p:nvSpPr>
            <p:cNvPr id="7" name="Arrow: Down 6">
              <a:extLst>
                <a:ext uri="{FF2B5EF4-FFF2-40B4-BE49-F238E27FC236}">
                  <a16:creationId xmlns:a16="http://schemas.microsoft.com/office/drawing/2014/main" id="{EFAFD3DB-7464-13B2-9357-6612C0EDDF39}"/>
                </a:ext>
              </a:extLst>
            </p:cNvPr>
            <p:cNvSpPr/>
            <p:nvPr/>
          </p:nvSpPr>
          <p:spPr>
            <a:xfrm>
              <a:off x="5958310" y="1004070"/>
              <a:ext cx="275382" cy="33305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593699A-6685-765E-3377-AD42343BAD6E}"/>
                </a:ext>
              </a:extLst>
            </p:cNvPr>
            <p:cNvSpPr/>
            <p:nvPr/>
          </p:nvSpPr>
          <p:spPr>
            <a:xfrm>
              <a:off x="3789680" y="1337126"/>
              <a:ext cx="4612640" cy="68257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Aadhar No.</a:t>
              </a:r>
              <a:endParaRPr lang="en-US" sz="1600" dirty="0">
                <a:ln w="0"/>
                <a:solidFill>
                  <a:sysClr val="windowText" lastClr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6CA104-9C42-DC85-CB6B-8E82683ABC8D}"/>
                </a:ext>
              </a:extLst>
            </p:cNvPr>
            <p:cNvSpPr/>
            <p:nvPr/>
          </p:nvSpPr>
          <p:spPr>
            <a:xfrm>
              <a:off x="3789680" y="2352758"/>
              <a:ext cx="4612640" cy="68257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n w="0"/>
                  <a:solidFill>
                    <a:sysClr val="windowText" lastClr="00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Fetched</a:t>
              </a:r>
            </a:p>
          </p:txBody>
        </p:sp>
        <p:sp>
          <p:nvSpPr>
            <p:cNvPr id="13" name="Arrow: Down 12">
              <a:extLst>
                <a:ext uri="{FF2B5EF4-FFF2-40B4-BE49-F238E27FC236}">
                  <a16:creationId xmlns:a16="http://schemas.microsoft.com/office/drawing/2014/main" id="{5218B3C7-2334-6B61-D860-BC80E25FDBC7}"/>
                </a:ext>
              </a:extLst>
            </p:cNvPr>
            <p:cNvSpPr/>
            <p:nvPr/>
          </p:nvSpPr>
          <p:spPr>
            <a:xfrm>
              <a:off x="5958310" y="2019704"/>
              <a:ext cx="275382" cy="33305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row: Down 14">
              <a:extLst>
                <a:ext uri="{FF2B5EF4-FFF2-40B4-BE49-F238E27FC236}">
                  <a16:creationId xmlns:a16="http://schemas.microsoft.com/office/drawing/2014/main" id="{7D0085D1-EEBE-3A36-8213-9FB0591E8807}"/>
                </a:ext>
              </a:extLst>
            </p:cNvPr>
            <p:cNvSpPr/>
            <p:nvPr/>
          </p:nvSpPr>
          <p:spPr>
            <a:xfrm>
              <a:off x="5951424" y="3042247"/>
              <a:ext cx="275382" cy="33305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54240D4-0AEF-B63F-8E9E-41205875FB06}"/>
                </a:ext>
              </a:extLst>
            </p:cNvPr>
            <p:cNvSpPr/>
            <p:nvPr/>
          </p:nvSpPr>
          <p:spPr>
            <a:xfrm>
              <a:off x="3789680" y="3369249"/>
              <a:ext cx="4612640" cy="68257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n w="0"/>
                  <a:solidFill>
                    <a:schemeClr val="tx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Bill</a:t>
              </a:r>
            </a:p>
          </p:txBody>
        </p:sp>
        <p:sp>
          <p:nvSpPr>
            <p:cNvPr id="18" name="Arrow: Down 17">
              <a:extLst>
                <a:ext uri="{FF2B5EF4-FFF2-40B4-BE49-F238E27FC236}">
                  <a16:creationId xmlns:a16="http://schemas.microsoft.com/office/drawing/2014/main" id="{A6F315A1-CF6F-56E2-A67E-857659423DF8}"/>
                </a:ext>
              </a:extLst>
            </p:cNvPr>
            <p:cNvSpPr/>
            <p:nvPr/>
          </p:nvSpPr>
          <p:spPr>
            <a:xfrm>
              <a:off x="5951424" y="4057945"/>
              <a:ext cx="275382" cy="33305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FE2FA19-B56F-9EB2-E557-D19B34B48D1A}"/>
                </a:ext>
              </a:extLst>
            </p:cNvPr>
            <p:cNvSpPr/>
            <p:nvPr/>
          </p:nvSpPr>
          <p:spPr>
            <a:xfrm>
              <a:off x="3789680" y="4387347"/>
              <a:ext cx="4612640" cy="68257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n w="0"/>
                  <a:solidFill>
                    <a:sysClr val="windowText" lastClr="00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OUTCOME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9FD903F-03C0-89DA-CBD5-98193622FA17}"/>
              </a:ext>
            </a:extLst>
          </p:cNvPr>
          <p:cNvSpPr txBox="1"/>
          <p:nvPr/>
        </p:nvSpPr>
        <p:spPr>
          <a:xfrm>
            <a:off x="701499" y="941308"/>
            <a:ext cx="11087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[Step-2]</a:t>
            </a:r>
          </a:p>
        </p:txBody>
      </p:sp>
    </p:spTree>
    <p:extLst>
      <p:ext uri="{BB962C8B-B14F-4D97-AF65-F5344CB8AC3E}">
        <p14:creationId xmlns:p14="http://schemas.microsoft.com/office/powerpoint/2010/main" val="4165618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3E0E32B-6F89-0995-84CF-591530F5E162}"/>
              </a:ext>
            </a:extLst>
          </p:cNvPr>
          <p:cNvGrpSpPr/>
          <p:nvPr/>
        </p:nvGrpSpPr>
        <p:grpSpPr>
          <a:xfrm>
            <a:off x="0" y="6273478"/>
            <a:ext cx="12203572" cy="584522"/>
            <a:chOff x="0" y="6273478"/>
            <a:chExt cx="12203572" cy="58452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7DCDB9F-CC19-BBF3-A9F1-26A23D056924}"/>
                </a:ext>
              </a:extLst>
            </p:cNvPr>
            <p:cNvSpPr/>
            <p:nvPr/>
          </p:nvSpPr>
          <p:spPr>
            <a:xfrm>
              <a:off x="0" y="6273478"/>
              <a:ext cx="12192000" cy="58452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3361870-B77C-80F4-7FC0-C0BA80ECD5D2}"/>
                </a:ext>
              </a:extLst>
            </p:cNvPr>
            <p:cNvSpPr/>
            <p:nvPr/>
          </p:nvSpPr>
          <p:spPr>
            <a:xfrm>
              <a:off x="11572" y="6398754"/>
              <a:ext cx="12192000" cy="4572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0201CEBD-B2BB-5DFF-24B4-B9B5DD9B52A9}"/>
              </a:ext>
            </a:extLst>
          </p:cNvPr>
          <p:cNvSpPr/>
          <p:nvPr/>
        </p:nvSpPr>
        <p:spPr>
          <a:xfrm rot="16200000" flipH="1">
            <a:off x="10850880" y="-30480"/>
            <a:ext cx="1310640" cy="1371600"/>
          </a:xfrm>
          <a:prstGeom prst="rtTriangle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83BF6AA-1069-FEF2-6AA4-129552F94685}"/>
              </a:ext>
            </a:extLst>
          </p:cNvPr>
          <p:cNvGrpSpPr/>
          <p:nvPr/>
        </p:nvGrpSpPr>
        <p:grpSpPr>
          <a:xfrm>
            <a:off x="3748717" y="63713"/>
            <a:ext cx="4694566" cy="6147127"/>
            <a:chOff x="3612586" y="957423"/>
            <a:chExt cx="4966828" cy="528640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5CA9CC4-A653-05FB-2F2F-6CC48CD0CF92}"/>
                </a:ext>
              </a:extLst>
            </p:cNvPr>
            <p:cNvSpPr/>
            <p:nvPr/>
          </p:nvSpPr>
          <p:spPr>
            <a:xfrm>
              <a:off x="3612586" y="957423"/>
              <a:ext cx="4966828" cy="53099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n w="0"/>
                  <a:solidFill>
                    <a:schemeClr val="tx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Violator</a:t>
              </a:r>
              <a:endParaRPr lang="en-US" sz="1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9" name="Arrow: Down 8">
              <a:extLst>
                <a:ext uri="{FF2B5EF4-FFF2-40B4-BE49-F238E27FC236}">
                  <a16:creationId xmlns:a16="http://schemas.microsoft.com/office/drawing/2014/main" id="{1099209D-EC27-0BFD-F1C8-3A210F16A3E2}"/>
                </a:ext>
              </a:extLst>
            </p:cNvPr>
            <p:cNvSpPr/>
            <p:nvPr/>
          </p:nvSpPr>
          <p:spPr>
            <a:xfrm>
              <a:off x="5947737" y="1486274"/>
              <a:ext cx="296528" cy="25909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A5475EF-29E7-7F01-9F05-64AD38BC142D}"/>
                </a:ext>
              </a:extLst>
            </p:cNvPr>
            <p:cNvSpPr/>
            <p:nvPr/>
          </p:nvSpPr>
          <p:spPr>
            <a:xfrm>
              <a:off x="3612586" y="1745370"/>
              <a:ext cx="4966828" cy="53099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Manual search 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A733CD5-A5D9-094D-4708-4BB79C5D64F7}"/>
                </a:ext>
              </a:extLst>
            </p:cNvPr>
            <p:cNvSpPr/>
            <p:nvPr/>
          </p:nvSpPr>
          <p:spPr>
            <a:xfrm>
              <a:off x="3612586" y="2541870"/>
              <a:ext cx="4966828" cy="53099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Filter</a:t>
              </a:r>
              <a:endParaRPr lang="en-US" sz="1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2" name="Arrow: Down 11">
              <a:extLst>
                <a:ext uri="{FF2B5EF4-FFF2-40B4-BE49-F238E27FC236}">
                  <a16:creationId xmlns:a16="http://schemas.microsoft.com/office/drawing/2014/main" id="{16D3A89B-02DF-5E72-955D-46B2B5DCEB5A}"/>
                </a:ext>
              </a:extLst>
            </p:cNvPr>
            <p:cNvSpPr/>
            <p:nvPr/>
          </p:nvSpPr>
          <p:spPr>
            <a:xfrm>
              <a:off x="5940323" y="3079274"/>
              <a:ext cx="296528" cy="25909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91D5F97-4289-B637-B394-79A8C4975908}"/>
                </a:ext>
              </a:extLst>
            </p:cNvPr>
            <p:cNvSpPr/>
            <p:nvPr/>
          </p:nvSpPr>
          <p:spPr>
            <a:xfrm>
              <a:off x="3612586" y="3336219"/>
              <a:ext cx="4966828" cy="53099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n w="0"/>
                  <a:solidFill>
                    <a:sysClr val="windowText" lastClr="00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Fetched</a:t>
              </a:r>
            </a:p>
          </p:txBody>
        </p:sp>
        <p:sp>
          <p:nvSpPr>
            <p:cNvPr id="14" name="Arrow: Down 13">
              <a:extLst>
                <a:ext uri="{FF2B5EF4-FFF2-40B4-BE49-F238E27FC236}">
                  <a16:creationId xmlns:a16="http://schemas.microsoft.com/office/drawing/2014/main" id="{C408BC21-4D39-8CFE-AE1F-EDEDDAE6D455}"/>
                </a:ext>
              </a:extLst>
            </p:cNvPr>
            <p:cNvSpPr/>
            <p:nvPr/>
          </p:nvSpPr>
          <p:spPr>
            <a:xfrm>
              <a:off x="5947737" y="2276371"/>
              <a:ext cx="296528" cy="25909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5" name="Arrow: Down 14">
              <a:extLst>
                <a:ext uri="{FF2B5EF4-FFF2-40B4-BE49-F238E27FC236}">
                  <a16:creationId xmlns:a16="http://schemas.microsoft.com/office/drawing/2014/main" id="{E398664B-3582-AEB2-4406-A5E7E8FAF5E1}"/>
                </a:ext>
              </a:extLst>
            </p:cNvPr>
            <p:cNvSpPr/>
            <p:nvPr/>
          </p:nvSpPr>
          <p:spPr>
            <a:xfrm>
              <a:off x="5940323" y="3872596"/>
              <a:ext cx="296528" cy="25909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DC47E3E-A872-8DC7-4AEF-C068B2CFC00A}"/>
                </a:ext>
              </a:extLst>
            </p:cNvPr>
            <p:cNvSpPr/>
            <p:nvPr/>
          </p:nvSpPr>
          <p:spPr>
            <a:xfrm>
              <a:off x="3612586" y="4126982"/>
              <a:ext cx="4966828" cy="53099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n w="0"/>
                  <a:solidFill>
                    <a:schemeClr val="tx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Bill</a:t>
              </a:r>
            </a:p>
          </p:txBody>
        </p:sp>
        <p:sp>
          <p:nvSpPr>
            <p:cNvPr id="17" name="Arrow: Down 16">
              <a:extLst>
                <a:ext uri="{FF2B5EF4-FFF2-40B4-BE49-F238E27FC236}">
                  <a16:creationId xmlns:a16="http://schemas.microsoft.com/office/drawing/2014/main" id="{59F4732B-A8C6-DF0C-968F-23F78C499122}"/>
                </a:ext>
              </a:extLst>
            </p:cNvPr>
            <p:cNvSpPr/>
            <p:nvPr/>
          </p:nvSpPr>
          <p:spPr>
            <a:xfrm>
              <a:off x="5940323" y="4662743"/>
              <a:ext cx="296528" cy="25909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A647D15-122D-E910-530C-8196621DBD66}"/>
                </a:ext>
              </a:extLst>
            </p:cNvPr>
            <p:cNvSpPr/>
            <p:nvPr/>
          </p:nvSpPr>
          <p:spPr>
            <a:xfrm>
              <a:off x="3612586" y="4918663"/>
              <a:ext cx="4966828" cy="53099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n w="0"/>
                  <a:solidFill>
                    <a:sysClr val="windowText" lastClr="00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Outcome</a:t>
              </a:r>
            </a:p>
          </p:txBody>
        </p:sp>
        <p:sp>
          <p:nvSpPr>
            <p:cNvPr id="22" name="Arrow: Down 21">
              <a:extLst>
                <a:ext uri="{FF2B5EF4-FFF2-40B4-BE49-F238E27FC236}">
                  <a16:creationId xmlns:a16="http://schemas.microsoft.com/office/drawing/2014/main" id="{40851589-1C77-F860-E814-9A9FAC269159}"/>
                </a:ext>
              </a:extLst>
            </p:cNvPr>
            <p:cNvSpPr/>
            <p:nvPr/>
          </p:nvSpPr>
          <p:spPr>
            <a:xfrm>
              <a:off x="5940323" y="5456908"/>
              <a:ext cx="296528" cy="25909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5F91D01-8AC8-F572-A593-0783EFEA0A33}"/>
                </a:ext>
              </a:extLst>
            </p:cNvPr>
            <p:cNvSpPr/>
            <p:nvPr/>
          </p:nvSpPr>
          <p:spPr>
            <a:xfrm>
              <a:off x="3612586" y="5712828"/>
              <a:ext cx="4966828" cy="53099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n w="0"/>
                  <a:solidFill>
                    <a:sysClr val="windowText" lastClr="00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Detain</a:t>
              </a:r>
            </a:p>
          </p:txBody>
        </p: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FED7385F-3F9D-23E4-A96F-D85B414E6D0D}"/>
              </a:ext>
            </a:extLst>
          </p:cNvPr>
          <p:cNvSpPr txBox="1"/>
          <p:nvPr/>
        </p:nvSpPr>
        <p:spPr>
          <a:xfrm>
            <a:off x="686869" y="941308"/>
            <a:ext cx="153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[Step-3]</a:t>
            </a:r>
          </a:p>
        </p:txBody>
      </p:sp>
    </p:spTree>
    <p:extLst>
      <p:ext uri="{BB962C8B-B14F-4D97-AF65-F5344CB8AC3E}">
        <p14:creationId xmlns:p14="http://schemas.microsoft.com/office/powerpoint/2010/main" val="496273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DCDB9F-CC19-BBF3-A9F1-26A23D056924}"/>
              </a:ext>
            </a:extLst>
          </p:cNvPr>
          <p:cNvSpPr/>
          <p:nvPr/>
        </p:nvSpPr>
        <p:spPr>
          <a:xfrm>
            <a:off x="0" y="6273478"/>
            <a:ext cx="12192000" cy="5845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3361870-B77C-80F4-7FC0-C0BA80ECD5D2}"/>
              </a:ext>
            </a:extLst>
          </p:cNvPr>
          <p:cNvSpPr/>
          <p:nvPr/>
        </p:nvSpPr>
        <p:spPr>
          <a:xfrm>
            <a:off x="11572" y="6398754"/>
            <a:ext cx="12192000" cy="4572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F5C9B269-9B7E-9D5E-9621-1C281A28D5A7}"/>
              </a:ext>
            </a:extLst>
          </p:cNvPr>
          <p:cNvSpPr/>
          <p:nvPr/>
        </p:nvSpPr>
        <p:spPr>
          <a:xfrm rot="16200000" flipH="1">
            <a:off x="10850880" y="-30480"/>
            <a:ext cx="1310640" cy="1371600"/>
          </a:xfrm>
          <a:prstGeom prst="rtTriangle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2AC41D-1FA3-CD30-9D99-04CDB4F8540C}"/>
              </a:ext>
            </a:extLst>
          </p:cNvPr>
          <p:cNvSpPr txBox="1"/>
          <p:nvPr/>
        </p:nvSpPr>
        <p:spPr>
          <a:xfrm>
            <a:off x="169194" y="470654"/>
            <a:ext cx="4057366" cy="52322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>
            <a:spAutoFit/>
          </a:bodyPr>
          <a:lstStyle/>
          <a:p>
            <a:pPr algn="just"/>
            <a:r>
              <a:rPr lang="en-US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Flow Chart / Road Map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A1B3F1-0A0B-4CF1-6A66-AD0DEDFE8A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3" t="2221" r="8061" b="30"/>
          <a:stretch/>
        </p:blipFill>
        <p:spPr>
          <a:xfrm>
            <a:off x="4114800" y="0"/>
            <a:ext cx="3868563" cy="61482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3F05FF-7072-3D33-8302-BD57067D0957}"/>
              </a:ext>
            </a:extLst>
          </p:cNvPr>
          <p:cNvSpPr txBox="1"/>
          <p:nvPr/>
        </p:nvSpPr>
        <p:spPr>
          <a:xfrm>
            <a:off x="7086600" y="5778870"/>
            <a:ext cx="441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[Figure No.2 </a:t>
            </a:r>
            <a:r>
              <a:rPr lang="en-US" b="1" dirty="0"/>
              <a:t>Flowchart Of E-challan System 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953124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1127</TotalTime>
  <Words>571</Words>
  <Application>Microsoft Office PowerPoint</Application>
  <PresentationFormat>Widescreen</PresentationFormat>
  <Paragraphs>86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Arial Narrow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sojitra darshit</dc:creator>
  <cp:lastModifiedBy>kevadiyaparth6189@gmail.com</cp:lastModifiedBy>
  <cp:revision>35</cp:revision>
  <dcterms:created xsi:type="dcterms:W3CDTF">2023-02-03T04:33:42Z</dcterms:created>
  <dcterms:modified xsi:type="dcterms:W3CDTF">2023-02-11T09:13:08Z</dcterms:modified>
</cp:coreProperties>
</file>

<file path=docProps/thumbnail.jpeg>
</file>